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34" r:id="rId3"/>
    <p:sldId id="335" r:id="rId4"/>
    <p:sldId id="336" r:id="rId5"/>
    <p:sldId id="315" r:id="rId6"/>
    <p:sldId id="326" r:id="rId7"/>
    <p:sldId id="337" r:id="rId8"/>
    <p:sldId id="327" r:id="rId9"/>
    <p:sldId id="316" r:id="rId10"/>
    <p:sldId id="331" r:id="rId11"/>
    <p:sldId id="338" r:id="rId12"/>
    <p:sldId id="329" r:id="rId13"/>
    <p:sldId id="330" r:id="rId14"/>
    <p:sldId id="332" r:id="rId15"/>
    <p:sldId id="333" r:id="rId16"/>
    <p:sldId id="339" r:id="rId17"/>
    <p:sldId id="341" r:id="rId18"/>
    <p:sldId id="342" r:id="rId19"/>
    <p:sldId id="343" r:id="rId20"/>
    <p:sldId id="322" r:id="rId21"/>
    <p:sldId id="340" r:id="rId22"/>
    <p:sldId id="323" r:id="rId23"/>
    <p:sldId id="32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6E5"/>
    <a:srgbClr val="445574"/>
    <a:srgbClr val="2C394C"/>
    <a:srgbClr val="313E58"/>
    <a:srgbClr val="CDDEE9"/>
    <a:srgbClr val="A9C5DA"/>
    <a:srgbClr val="A9C6D8"/>
    <a:srgbClr val="9CBDD2"/>
    <a:srgbClr val="792490"/>
    <a:srgbClr val="FF2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7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1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4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2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5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1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5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9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3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8AA53-87C7-4FEB-B5AC-50A1DED8F9AB}" type="datetimeFigureOut">
              <a:rPr lang="ko-KR" altLang="en-US" smtClean="0"/>
              <a:t>2021. 4. 30.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76B9A-9935-4AB7-8314-4E60ED099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885951"/>
            <a:ext cx="12191999" cy="571500"/>
          </a:xfrm>
          <a:prstGeom prst="rect">
            <a:avLst/>
          </a:prstGeom>
          <a:pattFill prst="smGrid">
            <a:fgClr>
              <a:srgbClr val="C1D6E5"/>
            </a:fgClr>
            <a:bgClr>
              <a:srgbClr val="CDDE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811863"/>
              </p:ext>
            </p:extLst>
          </p:nvPr>
        </p:nvGraphicFramePr>
        <p:xfrm>
          <a:off x="104797" y="2002620"/>
          <a:ext cx="11963352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969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21252"/>
              </p:ext>
            </p:extLst>
          </p:nvPr>
        </p:nvGraphicFramePr>
        <p:xfrm>
          <a:off x="104750" y="2002620"/>
          <a:ext cx="11963424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4924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49236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161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606547" y="2929951"/>
            <a:ext cx="5394256" cy="143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A3A3A"/>
                </a:solidFill>
                <a:latin typeface="+mn-ea"/>
              </a:rPr>
              <a:t>Transformer </a:t>
            </a:r>
            <a:r>
              <a:rPr lang="ko-KR" altLang="en-US" sz="3200" b="1" i="1" dirty="0">
                <a:solidFill>
                  <a:srgbClr val="3A3A3A"/>
                </a:solidFill>
                <a:latin typeface="+mn-ea"/>
              </a:rPr>
              <a:t>구현 코드</a:t>
            </a:r>
            <a:endParaRPr lang="en-US" altLang="ko-KR" sz="3200" b="1" i="1" dirty="0">
              <a:solidFill>
                <a:srgbClr val="3A3A3A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2021.05.01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사이언스팀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Transformer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사이언스팀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기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한지영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267675" y="1606022"/>
            <a:ext cx="108000" cy="1084076"/>
            <a:chOff x="8267675" y="1809221"/>
            <a:chExt cx="108000" cy="1084076"/>
          </a:xfrm>
        </p:grpSpPr>
        <p:sp>
          <p:nvSpPr>
            <p:cNvPr id="15" name="직사각형 14"/>
            <p:cNvSpPr/>
            <p:nvPr/>
          </p:nvSpPr>
          <p:spPr>
            <a:xfrm>
              <a:off x="8303675" y="1809221"/>
              <a:ext cx="36000" cy="104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8267675" y="278529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E02493-42E1-DF41-BE4D-DE4FB599EA86}"/>
              </a:ext>
            </a:extLst>
          </p:cNvPr>
          <p:cNvSpPr txBox="1"/>
          <p:nvPr/>
        </p:nvSpPr>
        <p:spPr>
          <a:xfrm>
            <a:off x="415559" y="2737380"/>
            <a:ext cx="4874737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CONTENTS</a:t>
            </a:r>
            <a:r>
              <a:rPr lang="en-US" altLang="ko-KR" sz="1600" b="1" dirty="0">
                <a:solidFill>
                  <a:srgbClr val="FD57A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1)</a:t>
            </a:r>
            <a:r>
              <a:rPr lang="ko-KR" altLang="en-US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지난 시간 복습</a:t>
            </a:r>
            <a:endParaRPr lang="en-US" altLang="ko-KR" sz="1600" dirty="0">
              <a:solidFill>
                <a:srgbClr val="FD57A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2)</a:t>
            </a:r>
            <a:r>
              <a:rPr lang="ko-KR" altLang="en-US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Transformer </a:t>
            </a:r>
            <a:r>
              <a:rPr lang="ko-KR" altLang="en-US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구현하기</a:t>
            </a:r>
            <a:endParaRPr lang="en-US" altLang="ko-KR" sz="1600" dirty="0">
              <a:solidFill>
                <a:srgbClr val="FD57A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Positional encoding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함수 구현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Scaled_dot_product_attention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바탕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multi-head attention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구현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인코더 구현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num_layers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쌓기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디코더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구현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num_layers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쌓기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트랜스포머 구현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3)</a:t>
            </a:r>
            <a:r>
              <a:rPr lang="ko-KR" altLang="en-US" sz="1600" dirty="0">
                <a:solidFill>
                  <a:srgbClr val="FD57A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과제 소개</a:t>
            </a:r>
            <a:endParaRPr lang="en-US" altLang="ko-KR" sz="1600" dirty="0">
              <a:solidFill>
                <a:srgbClr val="FD57A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과제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셀프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어텐션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구현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트랜스포머의 인코더만 사용하여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텍스트 분류를 수행해 보기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758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93988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03-1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scaled_dot_product_attention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80093" y="420758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5466C9-589E-2148-9E24-5F3801FC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35" y="2926470"/>
            <a:ext cx="6648625" cy="22124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F8BD9-BFBB-C947-81BF-3DFF6110889D}"/>
              </a:ext>
            </a:extLst>
          </p:cNvPr>
          <p:cNvSpPr/>
          <p:nvPr/>
        </p:nvSpPr>
        <p:spPr>
          <a:xfrm>
            <a:off x="812349" y="1414466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</a:t>
            </a:r>
            <a:r>
              <a:rPr lang="en-US" altLang="ko-KR" sz="16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Scaled_dot_product_attention</a:t>
            </a: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행렬 연산</a:t>
            </a: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661096-524E-A54C-BE3B-CA09D32A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49" y="2157722"/>
            <a:ext cx="4544211" cy="36558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C48E9F-9BA5-0A4D-93C0-B764E8935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231" y="2566020"/>
            <a:ext cx="2019300" cy="29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E985F2-EC76-4843-9FBC-E5927E2A18BA}"/>
              </a:ext>
            </a:extLst>
          </p:cNvPr>
          <p:cNvSpPr/>
          <p:nvPr/>
        </p:nvSpPr>
        <p:spPr>
          <a:xfrm>
            <a:off x="7895230" y="2555727"/>
            <a:ext cx="2019299" cy="311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30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51633" y="911639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</a:t>
            </a:r>
            <a:r>
              <a:rPr lang="en-US" altLang="ko-KR" sz="16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Scaled_dot_product_attention</a:t>
            </a:r>
            <a:endParaRPr lang="en-US" altLang="ko-KR" sz="1600" dirty="0"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707233-8979-0348-9D72-A97AEE2C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3" y="1381589"/>
            <a:ext cx="7124700" cy="4978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75982F-EA32-BA43-895E-63B758C4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33" y="5226253"/>
            <a:ext cx="5175819" cy="93229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D591AD-AD13-7A4A-B5A2-4825CB17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26" y="3456477"/>
            <a:ext cx="3626633" cy="164164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0F3100-168C-654E-8494-8A4F5C11E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755" y="1843759"/>
            <a:ext cx="4461404" cy="14845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7B089A-0818-074C-8AB8-37F168CD1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457" y="2321005"/>
            <a:ext cx="5408921" cy="230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576A7E-32BC-4B4A-B593-B9C9F0C954EC}"/>
              </a:ext>
            </a:extLst>
          </p:cNvPr>
          <p:cNvSpPr/>
          <p:nvPr/>
        </p:nvSpPr>
        <p:spPr>
          <a:xfrm>
            <a:off x="990751" y="3554265"/>
            <a:ext cx="6410510" cy="8862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F0205-6EC3-6A4C-8A71-1E77BE565FE4}"/>
              </a:ext>
            </a:extLst>
          </p:cNvPr>
          <p:cNvSpPr txBox="1"/>
          <p:nvPr/>
        </p:nvSpPr>
        <p:spPr>
          <a:xfrm>
            <a:off x="10584229" y="6083164"/>
            <a:ext cx="1359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*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패딩마스크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7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93988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03-2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multi-head attention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80093" y="420758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3758310-56B8-064C-AEC1-2CD580AD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41" y="1381589"/>
            <a:ext cx="6550439" cy="37032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E629B0-7772-6F40-A865-2F89C1783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6" b="3171"/>
          <a:stretch/>
        </p:blipFill>
        <p:spPr>
          <a:xfrm>
            <a:off x="1221389" y="5279203"/>
            <a:ext cx="3346588" cy="319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951B18-35D9-1B4E-90AC-DB0DBC71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64" y="3453768"/>
            <a:ext cx="5967795" cy="28722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418A47-AACA-6241-9F83-E15BFD380B17}"/>
              </a:ext>
            </a:extLst>
          </p:cNvPr>
          <p:cNvSpPr/>
          <p:nvPr/>
        </p:nvSpPr>
        <p:spPr>
          <a:xfrm>
            <a:off x="6719639" y="1631008"/>
            <a:ext cx="4976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트랜스포머가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다수의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인코더를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쌓은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형태이기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en-US" altLang="ko-KR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인코더에서의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입력의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크기가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출력에서도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 크기로</a:t>
            </a:r>
            <a:r>
              <a:rPr lang="ko-KR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유지되어야 한다</a:t>
            </a:r>
            <a:r>
              <a:rPr lang="en-US" altLang="ko-Kore-KR" dirty="0">
                <a:solidFill>
                  <a:schemeClr val="accen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ko-KR" altLang="en-US" dirty="0">
              <a:solidFill>
                <a:schemeClr val="accent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0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51633" y="911639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multi-</a:t>
            </a:r>
            <a:r>
              <a:rPr lang="en-US" altLang="ko-KR" sz="16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head_attention</a:t>
            </a:r>
            <a:endParaRPr lang="en-US" altLang="ko-KR" sz="1600" dirty="0"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EAAB9-D857-6C49-A40E-E20E91C0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53" y="793041"/>
            <a:ext cx="6109242" cy="56435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422CC2-96C0-804E-9CDA-A410CC950291}"/>
              </a:ext>
            </a:extLst>
          </p:cNvPr>
          <p:cNvSpPr/>
          <p:nvPr/>
        </p:nvSpPr>
        <p:spPr>
          <a:xfrm>
            <a:off x="819258" y="2471127"/>
            <a:ext cx="41336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멀티 헤드 </a:t>
            </a:r>
            <a:r>
              <a:rPr lang="ko-KR" altLang="en-US" sz="1600" dirty="0" err="1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 </a:t>
            </a:r>
            <a:r>
              <a:rPr lang="en-US" altLang="ko-KR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</a:t>
            </a:r>
            <a:endParaRPr lang="en-US" altLang="ko-KR" sz="1600" dirty="0">
              <a:solidFill>
                <a:schemeClr val="accent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WQ, WK, WV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해당하는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밀집층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Dense layer)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지나게 한다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지정된 헤드 수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num_heads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만큼 나눈다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split)</a:t>
            </a:r>
            <a:endParaRPr lang="en-US" altLang="ko-Kore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스케일드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닷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프로덕트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나눠졌던 헤드들을 연결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concatenatetion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WO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해당하는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밀집층을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지나게 한다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3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51633" y="911639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multi-</a:t>
            </a:r>
            <a:r>
              <a:rPr lang="en-US" altLang="ko-KR" sz="16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head_attention</a:t>
            </a:r>
            <a:endParaRPr lang="en-US" altLang="ko-KR" sz="1600" dirty="0"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7165C2-D755-E845-AB16-AEC85B90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61" y="1162488"/>
            <a:ext cx="7076198" cy="45330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656773-B83A-EE47-91F0-586A0497E93E}"/>
              </a:ext>
            </a:extLst>
          </p:cNvPr>
          <p:cNvSpPr/>
          <p:nvPr/>
        </p:nvSpPr>
        <p:spPr>
          <a:xfrm>
            <a:off x="451633" y="2471127"/>
            <a:ext cx="41336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멀티 헤드 </a:t>
            </a:r>
            <a:r>
              <a:rPr lang="ko-KR" altLang="en-US" sz="1600" dirty="0" err="1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 </a:t>
            </a:r>
            <a:r>
              <a:rPr lang="en-US" altLang="ko-KR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</a:t>
            </a:r>
            <a:endParaRPr lang="en-US" altLang="ko-KR" sz="1600" dirty="0">
              <a:solidFill>
                <a:schemeClr val="accent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WQ, WK, WV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해당하는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밀집층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Dense layer)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지나게 한다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지정된 헤드 수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num_heads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만큼 나눈다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split)</a:t>
            </a:r>
            <a:endParaRPr lang="en-US" altLang="ko-Kore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스케일드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닷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프로덕트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나눠졌던 헤드들을 연결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concatenatetion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WO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해당하는 </a:t>
            </a:r>
            <a:r>
              <a:rPr lang="ko-KR" altLang="en-US" sz="1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밀집층을</a:t>
            </a:r>
            <a:r>
              <a:rPr lang="ko-KR" altLang="en-US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지나게 한다</a:t>
            </a:r>
            <a:r>
              <a:rPr lang="en-US" altLang="ko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31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76922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04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Encoder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127544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B51F3FD-6036-D348-848E-F9736CEA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15" y="855324"/>
            <a:ext cx="7000214" cy="56853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37ACE3-AD29-574A-8055-0A880ECF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53" y="1152215"/>
            <a:ext cx="3755251" cy="3609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A2B91B-05E9-C240-AD85-E9C8E8C8D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6" y="4298210"/>
            <a:ext cx="2382604" cy="2242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439EAD-2713-D04C-8844-763972CC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4" y="773274"/>
            <a:ext cx="1452588" cy="17865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5C0BD2-B387-0B47-BA6F-FCF54E2C5741}"/>
              </a:ext>
            </a:extLst>
          </p:cNvPr>
          <p:cNvSpPr txBox="1"/>
          <p:nvPr/>
        </p:nvSpPr>
        <p:spPr>
          <a:xfrm>
            <a:off x="291871" y="2445132"/>
            <a:ext cx="1359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*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잔차연결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8A081D-D9FF-7C42-A03C-F71CC29E2943}"/>
              </a:ext>
            </a:extLst>
          </p:cNvPr>
          <p:cNvSpPr txBox="1"/>
          <p:nvPr/>
        </p:nvSpPr>
        <p:spPr>
          <a:xfrm>
            <a:off x="2093494" y="6061389"/>
            <a:ext cx="2070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*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피드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포워드 신경망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3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876922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04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Encoder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127544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A99A2BD-B2A9-3249-855B-60F038B0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81" y="1279668"/>
            <a:ext cx="7714293" cy="5039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D68C5A-E71D-7242-8867-9C91E5D6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1" y="1773491"/>
            <a:ext cx="3247679" cy="31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7702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05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Decoder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63978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212EB8-EC99-7142-8D51-A09FE88EC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703" b="54507"/>
          <a:stretch/>
        </p:blipFill>
        <p:spPr>
          <a:xfrm>
            <a:off x="713375" y="1302894"/>
            <a:ext cx="5347487" cy="3356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4A0BF1-AE33-354B-9646-91AE94D5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20" y="4855695"/>
            <a:ext cx="8521700" cy="13716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D06BF0-07DF-3F4C-9D23-E07C736F0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132" y="1532051"/>
            <a:ext cx="4628883" cy="28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7702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05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Decoder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63978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7A08149-5F42-424C-870D-8D0A5B7C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874" y="921174"/>
            <a:ext cx="3022870" cy="49203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909E5-23E0-2643-9CEC-04CF997B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78" y="2804047"/>
            <a:ext cx="4945193" cy="1430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5C30EC-6ACF-7841-9B27-175642FA1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45" y="4349307"/>
            <a:ext cx="2395152" cy="1443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93E2D8-9962-E843-AF48-A34BDFC14F17}"/>
              </a:ext>
            </a:extLst>
          </p:cNvPr>
          <p:cNvSpPr txBox="1"/>
          <p:nvPr/>
        </p:nvSpPr>
        <p:spPr>
          <a:xfrm>
            <a:off x="516477" y="791904"/>
            <a:ext cx="2070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*룩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어헤드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마스크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5712E7-B380-FC46-A72C-851ABFA4A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59" y="1266484"/>
            <a:ext cx="7013088" cy="112878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7A351C-78F4-4444-9F43-BCA1A314A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021" y="2039826"/>
            <a:ext cx="6038216" cy="42192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787627-9688-964F-8773-5A59A7573F22}"/>
              </a:ext>
            </a:extLst>
          </p:cNvPr>
          <p:cNvSpPr/>
          <p:nvPr/>
        </p:nvSpPr>
        <p:spPr>
          <a:xfrm>
            <a:off x="5783512" y="3781531"/>
            <a:ext cx="5795249" cy="8862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05FE6D-74A8-A34D-8457-890A00558444}"/>
              </a:ext>
            </a:extLst>
          </p:cNvPr>
          <p:cNvSpPr/>
          <p:nvPr/>
        </p:nvSpPr>
        <p:spPr>
          <a:xfrm>
            <a:off x="733708" y="4054416"/>
            <a:ext cx="4234400" cy="2011680"/>
          </a:xfrm>
          <a:prstGeom prst="rect">
            <a:avLst/>
          </a:prstGeom>
          <a:solidFill>
            <a:srgbClr val="C1D6E5"/>
          </a:solidFill>
          <a:ln>
            <a:solidFill>
              <a:srgbClr val="C1D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인코더의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셀프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패딩 마스크를 전달</a:t>
            </a:r>
            <a:endParaRPr lang="en-US" altLang="ko-KR" sz="14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14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디코더의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마스크드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셀프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룩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어헤드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마스크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(+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패딩 마스크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전달 </a:t>
            </a:r>
            <a:endParaRPr lang="en-US" altLang="ko-KR" sz="14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400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디코더의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인코더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디코더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어텐션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패딩 마스크를 전달</a:t>
            </a:r>
          </a:p>
        </p:txBody>
      </p:sp>
    </p:spTree>
    <p:extLst>
      <p:ext uri="{BB962C8B-B14F-4D97-AF65-F5344CB8AC3E}">
        <p14:creationId xmlns:p14="http://schemas.microsoft.com/office/powerpoint/2010/main" val="33450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7702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05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Decoder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63978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212EB8-EC99-7142-8D51-A09FE88EC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703" b="54507"/>
          <a:stretch/>
        </p:blipFill>
        <p:spPr>
          <a:xfrm>
            <a:off x="670345" y="1784172"/>
            <a:ext cx="5347487" cy="3356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D06BF0-07DF-3F4C-9D23-E07C736F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02" y="2013329"/>
            <a:ext cx="4628883" cy="28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3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57270" y="765580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01 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지난 시간 복습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67474" y="322261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52C70CA-9158-9746-A20F-8B6D9F1F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185" y="1505194"/>
            <a:ext cx="6818985" cy="4184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E753AF-B86C-624A-ACA6-2680F1993B88}"/>
              </a:ext>
            </a:extLst>
          </p:cNvPr>
          <p:cNvSpPr txBox="1"/>
          <p:nvPr/>
        </p:nvSpPr>
        <p:spPr>
          <a:xfrm>
            <a:off x="7275020" y="5689950"/>
            <a:ext cx="1255923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[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트랜스포머 구조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]</a:t>
            </a:r>
            <a:endParaRPr lang="en-US" altLang="ko-KR" sz="11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E54CED-A8A5-474E-BAD3-2194A7C2ED5D}"/>
              </a:ext>
            </a:extLst>
          </p:cNvPr>
          <p:cNvSpPr/>
          <p:nvPr/>
        </p:nvSpPr>
        <p:spPr>
          <a:xfrm>
            <a:off x="5963781" y="4973739"/>
            <a:ext cx="1711503" cy="6691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DA79C2-061B-4E45-877E-BC484835B4D5}"/>
              </a:ext>
            </a:extLst>
          </p:cNvPr>
          <p:cNvSpPr txBox="1"/>
          <p:nvPr/>
        </p:nvSpPr>
        <p:spPr>
          <a:xfrm>
            <a:off x="883776" y="2053653"/>
            <a:ext cx="487473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RNN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계열 모델들의 한계</a:t>
            </a:r>
            <a:endParaRPr lang="en-US" altLang="ko-KR" sz="16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ore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크기가 매우 크다</a:t>
            </a:r>
            <a:r>
              <a:rPr lang="en-US" altLang="ko-Kore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병렬 처리가 불가능하다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문장이 길어지면 학습이 힘들다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멀리 떨어진 두 정보가 하나의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context vector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포함되기 위해서는 여러 번의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행렬곱을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거쳐야 한다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4" name="곱하기 3">
            <a:extLst>
              <a:ext uri="{FF2B5EF4-FFF2-40B4-BE49-F238E27FC236}">
                <a16:creationId xmlns:a16="http://schemas.microsoft.com/office/drawing/2014/main" id="{2E1F5621-05E2-2F42-802B-1EAC586C44C9}"/>
              </a:ext>
            </a:extLst>
          </p:cNvPr>
          <p:cNvSpPr/>
          <p:nvPr/>
        </p:nvSpPr>
        <p:spPr>
          <a:xfrm>
            <a:off x="1297668" y="1298006"/>
            <a:ext cx="3225719" cy="3334870"/>
          </a:xfrm>
          <a:prstGeom prst="mathMultiply">
            <a:avLst>
              <a:gd name="adj1" fmla="val 11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5EA6C-C22E-234E-8805-DCDA11B7D332}"/>
              </a:ext>
            </a:extLst>
          </p:cNvPr>
          <p:cNvSpPr txBox="1"/>
          <p:nvPr/>
        </p:nvSpPr>
        <p:spPr>
          <a:xfrm>
            <a:off x="1128292" y="4264465"/>
            <a:ext cx="3724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Attention is all you need(transformer)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478A25-1360-6941-8C27-837E047D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22" y="5452792"/>
            <a:ext cx="4015570" cy="863726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363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7702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05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Decoder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63978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8E83EC9-9286-E643-B17D-AC177747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08" r="20894"/>
          <a:stretch/>
        </p:blipFill>
        <p:spPr>
          <a:xfrm>
            <a:off x="5868922" y="1453321"/>
            <a:ext cx="5935204" cy="3951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48C67D-F4F1-594B-BB2D-72A5A90D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0" y="1730484"/>
            <a:ext cx="5542851" cy="340160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598C71-5F0B-4040-B5A3-D624960EA305}"/>
              </a:ext>
            </a:extLst>
          </p:cNvPr>
          <p:cNvSpPr/>
          <p:nvPr/>
        </p:nvSpPr>
        <p:spPr>
          <a:xfrm>
            <a:off x="2889705" y="3544863"/>
            <a:ext cx="1553203" cy="3494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B58DE-6807-7C40-912B-20D73640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98" y="5062731"/>
            <a:ext cx="5286263" cy="15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7702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05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Decoder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63978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F5A29B-62EE-3943-A73A-63311DE7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26" y="1227500"/>
            <a:ext cx="6532987" cy="52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3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225320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06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트랜스포머 구현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006862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57C2007-019E-8147-A577-EF2252F8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96" y="2008618"/>
            <a:ext cx="5446899" cy="334271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A39E80B-1028-7943-8490-B31D39D3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9" y="744564"/>
            <a:ext cx="5334967" cy="58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1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7183787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07 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과제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소개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943296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38C1733-6F59-A440-8141-C8334FFF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565400"/>
            <a:ext cx="6108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57270" y="765580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01 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지난 시간 복습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67474" y="322261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52C70CA-9158-9746-A20F-8B6D9F1F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185" y="1505194"/>
            <a:ext cx="6818985" cy="4184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E753AF-B86C-624A-ACA6-2680F1993B88}"/>
              </a:ext>
            </a:extLst>
          </p:cNvPr>
          <p:cNvSpPr txBox="1"/>
          <p:nvPr/>
        </p:nvSpPr>
        <p:spPr>
          <a:xfrm>
            <a:off x="7275020" y="5689950"/>
            <a:ext cx="1255923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[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트랜스포머 구조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]</a:t>
            </a:r>
            <a:endParaRPr lang="en-US" altLang="ko-KR" sz="11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DA79C2-061B-4E45-877E-BC484835B4D5}"/>
              </a:ext>
            </a:extLst>
          </p:cNvPr>
          <p:cNvSpPr txBox="1"/>
          <p:nvPr/>
        </p:nvSpPr>
        <p:spPr>
          <a:xfrm>
            <a:off x="883776" y="2053653"/>
            <a:ext cx="487473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RNN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계열 모델들의 한계</a:t>
            </a:r>
            <a:endParaRPr lang="en-US" altLang="ko-KR" sz="16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ore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크기가 매우 크다</a:t>
            </a:r>
            <a:r>
              <a:rPr lang="en-US" altLang="ko-Kore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병렬 처리가 불가능하다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문장이 길어지면 학습이 힘들다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멀리 떨어진 두 정보가 하나의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context vector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포함되기 위해서는 여러 번의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행렬곱을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거쳐야 한다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4" name="곱하기 3">
            <a:extLst>
              <a:ext uri="{FF2B5EF4-FFF2-40B4-BE49-F238E27FC236}">
                <a16:creationId xmlns:a16="http://schemas.microsoft.com/office/drawing/2014/main" id="{2E1F5621-05E2-2F42-802B-1EAC586C44C9}"/>
              </a:ext>
            </a:extLst>
          </p:cNvPr>
          <p:cNvSpPr/>
          <p:nvPr/>
        </p:nvSpPr>
        <p:spPr>
          <a:xfrm>
            <a:off x="1297668" y="1298006"/>
            <a:ext cx="3225719" cy="3334870"/>
          </a:xfrm>
          <a:prstGeom prst="mathMultiply">
            <a:avLst>
              <a:gd name="adj1" fmla="val 11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5EA6C-C22E-234E-8805-DCDA11B7D332}"/>
              </a:ext>
            </a:extLst>
          </p:cNvPr>
          <p:cNvSpPr txBox="1"/>
          <p:nvPr/>
        </p:nvSpPr>
        <p:spPr>
          <a:xfrm>
            <a:off x="1128292" y="4264465"/>
            <a:ext cx="3724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Attention is all you need(transformer)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E7BACF-0BB3-2144-80B4-5FB91A3D049D}"/>
              </a:ext>
            </a:extLst>
          </p:cNvPr>
          <p:cNvSpPr/>
          <p:nvPr/>
        </p:nvSpPr>
        <p:spPr>
          <a:xfrm>
            <a:off x="4726867" y="3807384"/>
            <a:ext cx="1290704" cy="430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2D9F0F-5726-6F4A-9DCF-B70BD7242303}"/>
              </a:ext>
            </a:extLst>
          </p:cNvPr>
          <p:cNvSpPr/>
          <p:nvPr/>
        </p:nvSpPr>
        <p:spPr>
          <a:xfrm>
            <a:off x="9634761" y="3424563"/>
            <a:ext cx="1290704" cy="4308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DFDCF6-225C-DF45-93D6-6B3101C4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74" y="321877"/>
            <a:ext cx="2174824" cy="2498887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8FB995-52EC-A34B-9F16-28717BB5C3D3}"/>
              </a:ext>
            </a:extLst>
          </p:cNvPr>
          <p:cNvSpPr/>
          <p:nvPr/>
        </p:nvSpPr>
        <p:spPr>
          <a:xfrm>
            <a:off x="6095999" y="3022881"/>
            <a:ext cx="1425677" cy="2005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537CF9-A667-0F44-B6BE-4243A27B3006}"/>
              </a:ext>
            </a:extLst>
          </p:cNvPr>
          <p:cNvSpPr/>
          <p:nvPr/>
        </p:nvSpPr>
        <p:spPr>
          <a:xfrm>
            <a:off x="8032280" y="2072779"/>
            <a:ext cx="1567624" cy="29556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78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57270" y="765580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01 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지난 시간 복습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67474" y="322261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52C70CA-9158-9746-A20F-8B6D9F1F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185" y="1505194"/>
            <a:ext cx="6818985" cy="4184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E753AF-B86C-624A-ACA6-2680F1993B88}"/>
              </a:ext>
            </a:extLst>
          </p:cNvPr>
          <p:cNvSpPr txBox="1"/>
          <p:nvPr/>
        </p:nvSpPr>
        <p:spPr>
          <a:xfrm>
            <a:off x="7275020" y="5689950"/>
            <a:ext cx="1255923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[</a:t>
            </a:r>
            <a:r>
              <a:rPr lang="ko-KR" altLang="en-US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트랜스포머 구조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]</a:t>
            </a:r>
            <a:endParaRPr lang="en-US" altLang="ko-KR" sz="11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DA79C2-061B-4E45-877E-BC484835B4D5}"/>
              </a:ext>
            </a:extLst>
          </p:cNvPr>
          <p:cNvSpPr txBox="1"/>
          <p:nvPr/>
        </p:nvSpPr>
        <p:spPr>
          <a:xfrm>
            <a:off x="883776" y="2053653"/>
            <a:ext cx="4874737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RNN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계열 모델들의 한계</a:t>
            </a:r>
            <a:endParaRPr lang="en-US" altLang="ko-KR" sz="1600" b="1" dirty="0">
              <a:solidFill>
                <a:srgbClr val="FD57A3"/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ore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크기가 매우 크다</a:t>
            </a:r>
            <a:r>
              <a:rPr lang="en-US" altLang="ko-Kore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병렬 처리가 불가능하다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문장이 길어지면 학습이 힘들다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멀리 떨어진 두 정보가 하나의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context vector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포함되기 위해서는 여러 번의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행렬곱을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거쳐야 한다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4" name="곱하기 3">
            <a:extLst>
              <a:ext uri="{FF2B5EF4-FFF2-40B4-BE49-F238E27FC236}">
                <a16:creationId xmlns:a16="http://schemas.microsoft.com/office/drawing/2014/main" id="{2E1F5621-05E2-2F42-802B-1EAC586C44C9}"/>
              </a:ext>
            </a:extLst>
          </p:cNvPr>
          <p:cNvSpPr/>
          <p:nvPr/>
        </p:nvSpPr>
        <p:spPr>
          <a:xfrm>
            <a:off x="1297668" y="1298006"/>
            <a:ext cx="3225719" cy="3334870"/>
          </a:xfrm>
          <a:prstGeom prst="mathMultiply">
            <a:avLst>
              <a:gd name="adj1" fmla="val 11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5EA6C-C22E-234E-8805-DCDA11B7D332}"/>
              </a:ext>
            </a:extLst>
          </p:cNvPr>
          <p:cNvSpPr txBox="1"/>
          <p:nvPr/>
        </p:nvSpPr>
        <p:spPr>
          <a:xfrm>
            <a:off x="1128292" y="4264465"/>
            <a:ext cx="3724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Attention is all you need(transformer)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E7BACF-0BB3-2144-80B4-5FB91A3D049D}"/>
              </a:ext>
            </a:extLst>
          </p:cNvPr>
          <p:cNvSpPr/>
          <p:nvPr/>
        </p:nvSpPr>
        <p:spPr>
          <a:xfrm>
            <a:off x="6218504" y="4210435"/>
            <a:ext cx="1236545" cy="6521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2D9F0F-5726-6F4A-9DCF-B70BD7242303}"/>
              </a:ext>
            </a:extLst>
          </p:cNvPr>
          <p:cNvSpPr/>
          <p:nvPr/>
        </p:nvSpPr>
        <p:spPr>
          <a:xfrm>
            <a:off x="8272853" y="3278293"/>
            <a:ext cx="1236545" cy="576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E42198-649A-CB45-A679-F71F3DA8EF6A}"/>
              </a:ext>
            </a:extLst>
          </p:cNvPr>
          <p:cNvSpPr/>
          <p:nvPr/>
        </p:nvSpPr>
        <p:spPr>
          <a:xfrm>
            <a:off x="8272854" y="4212317"/>
            <a:ext cx="1236545" cy="6521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D388861-BB2A-394A-81DA-E6A04D121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40" y="1414636"/>
            <a:ext cx="2897249" cy="3179083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660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512641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02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Positional encoding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257296" y="420564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52C70CA-9158-9746-A20F-8B6D9F1F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12" y="4198392"/>
            <a:ext cx="3859916" cy="2368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EF4C1C-9A1A-B146-A23E-D63B4BA186C5}"/>
              </a:ext>
            </a:extLst>
          </p:cNvPr>
          <p:cNvSpPr/>
          <p:nvPr/>
        </p:nvSpPr>
        <p:spPr>
          <a:xfrm>
            <a:off x="8627806" y="6196182"/>
            <a:ext cx="1106129" cy="3745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5B7E5-612D-6C43-8B7F-E11AD51A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10" y="1560050"/>
            <a:ext cx="6731000" cy="144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50F28F-41DD-1A4D-99F6-996AB04B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62" y="3846594"/>
            <a:ext cx="4814371" cy="14478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CF5105-19FD-B749-92EC-3F9CBE943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474" y="1134600"/>
            <a:ext cx="4445000" cy="22987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3954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3BF4A55-CB76-9D40-99C5-84DFBD9B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40" y="1571458"/>
            <a:ext cx="4224309" cy="127035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952CF-E9E9-C24A-A741-51376A4B7045}"/>
              </a:ext>
            </a:extLst>
          </p:cNvPr>
          <p:cNvSpPr txBox="1"/>
          <p:nvPr/>
        </p:nvSpPr>
        <p:spPr>
          <a:xfrm>
            <a:off x="5901657" y="1059346"/>
            <a:ext cx="593387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왜 사인 코사인 함수인가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포지셔널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인코딩은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어떤 조건을 만족해야 할까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각 위치마다 유일한 값 출력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길이가 다른 문장의 단어 위치를 나타낼 때에도 단어의 상대적인 거리가 같으면 같은 차이를 보여야 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*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“1,2,3,4,…”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처럼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고유한 값 부여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긴 문장에서 맨 뒤에 위치한 토큰의 값이 매우 커짐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원래의 인풋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임베딩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값에 큰 영향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*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[0,1]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범위를 단어 개수만큼 등분해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포지셔널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인코딩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값 부여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문장 길이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즉 문장을 구성하는 단어의 개수에 따라 상대적 거리 관계가 깨지게 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=&gt;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이러한 조건들을 모두 만족하는 사인 코사인 함수 사용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356730-EA74-F840-B6AB-A8EB9CE3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37" y="4187149"/>
            <a:ext cx="5292417" cy="11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4B2024-B945-EB4E-8598-385C00A6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61" y="671594"/>
            <a:ext cx="6846500" cy="5936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BF4A55-CB76-9D40-99C5-84DFBD9B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4" y="921175"/>
            <a:ext cx="4224309" cy="127035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52C464-B143-BF42-8827-98FADDCBA3D9}"/>
              </a:ext>
            </a:extLst>
          </p:cNvPr>
          <p:cNvSpPr/>
          <p:nvPr/>
        </p:nvSpPr>
        <p:spPr>
          <a:xfrm>
            <a:off x="5329756" y="1563330"/>
            <a:ext cx="6114992" cy="764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821F95-7C34-9B4E-ADFA-06DCA30A7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4" y="2871274"/>
            <a:ext cx="3793068" cy="196155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3F53C1-592C-844E-86B8-A9F92AE46FF4}"/>
              </a:ext>
            </a:extLst>
          </p:cNvPr>
          <p:cNvSpPr/>
          <p:nvPr/>
        </p:nvSpPr>
        <p:spPr>
          <a:xfrm>
            <a:off x="5329756" y="2407872"/>
            <a:ext cx="6114992" cy="37785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84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AC65234-7FA3-504C-9ADE-549E10E4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89" y="793041"/>
            <a:ext cx="8171622" cy="56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8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C1D6E5"/>
          </a:fgClr>
          <a:bgClr>
            <a:srgbClr val="CDDEE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8556" y="230967"/>
            <a:ext cx="11725729" cy="6445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23250" y="420564"/>
          <a:ext cx="11275224" cy="311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96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23241" y="420564"/>
          <a:ext cx="11275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34903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3490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</a:tblGrid>
              <a:tr h="1019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393988" y="744564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CONTENTS. 03-1</a:t>
            </a:r>
            <a:r>
              <a:rPr lang="ko-KR" altLang="en-US" sz="1600" dirty="0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scaled_dot_product_attention</a:t>
            </a:r>
            <a:endParaRPr lang="en-US" altLang="ko-KR" sz="1600" dirty="0">
              <a:solidFill>
                <a:srgbClr val="FF0000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80093" y="420758"/>
            <a:ext cx="108000" cy="731651"/>
            <a:chOff x="8267675" y="1647296"/>
            <a:chExt cx="108000" cy="731651"/>
          </a:xfrm>
        </p:grpSpPr>
        <p:sp>
          <p:nvSpPr>
            <p:cNvPr id="23" name="직사각형 22"/>
            <p:cNvSpPr/>
            <p:nvPr/>
          </p:nvSpPr>
          <p:spPr>
            <a:xfrm>
              <a:off x="8303675" y="1647296"/>
              <a:ext cx="36000" cy="6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8267675" y="2270947"/>
              <a:ext cx="108000" cy="10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F8BD9-BFBB-C947-81BF-3DFF6110889D}"/>
              </a:ext>
            </a:extLst>
          </p:cNvPr>
          <p:cNvSpPr/>
          <p:nvPr/>
        </p:nvSpPr>
        <p:spPr>
          <a:xfrm>
            <a:off x="423241" y="1527345"/>
            <a:ext cx="4501243" cy="4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</a:t>
            </a:r>
            <a:r>
              <a:rPr lang="en-US" altLang="ko-KR" sz="1600" dirty="0" err="1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Scaled_dot_product_attention</a:t>
            </a:r>
            <a:endParaRPr lang="en-US" altLang="ko-KR" sz="1600" dirty="0">
              <a:solidFill>
                <a:srgbClr val="00B0F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0655B-2F88-E54D-B82F-760B926F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13" y="2310126"/>
            <a:ext cx="3169284" cy="3364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63F3A-B398-6649-9499-03922030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30" y="2132130"/>
            <a:ext cx="6680376" cy="3272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75C2F2-46E9-2C42-B2B9-20C76E54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84" y="1772613"/>
            <a:ext cx="2019300" cy="2921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F08C3F-5B85-7B45-991F-CE6DC09FF71B}"/>
              </a:ext>
            </a:extLst>
          </p:cNvPr>
          <p:cNvSpPr/>
          <p:nvPr/>
        </p:nvSpPr>
        <p:spPr>
          <a:xfrm>
            <a:off x="6430083" y="1762320"/>
            <a:ext cx="2019299" cy="3110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D387CC-AF65-554F-8D8E-A1B04091D8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6" b="3171"/>
          <a:stretch/>
        </p:blipFill>
        <p:spPr>
          <a:xfrm>
            <a:off x="785113" y="5695833"/>
            <a:ext cx="3346588" cy="3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6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606</Words>
  <Application>Microsoft Macintosh PowerPoint</Application>
  <PresentationFormat>와이드스크린</PresentationFormat>
  <Paragraphs>89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Apple SD Gothic Neo</vt:lpstr>
      <vt:lpstr>Apple SD Gothic Neo Light</vt:lpstr>
      <vt:lpstr>APPLE SD GOTHIC NEO MEDIUM</vt:lpstr>
      <vt:lpstr>APPLE SD GOTHIC NEO MEDIUM</vt:lpstr>
      <vt:lpstr>Apple SD Gothic Neo Thin</vt:lpstr>
      <vt:lpstr>Apple SD Gothic Neo Thin</vt:lpstr>
      <vt:lpstr>APPLE SD GOTHICNEO EXTRABOLD</vt:lpstr>
      <vt:lpstr>맑은 고딕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이미지 텍스트</dc:creator>
  <cp:lastModifiedBy>한지영</cp:lastModifiedBy>
  <cp:revision>173</cp:revision>
  <dcterms:created xsi:type="dcterms:W3CDTF">2017-05-12T06:14:44Z</dcterms:created>
  <dcterms:modified xsi:type="dcterms:W3CDTF">2021-05-01T03:05:21Z</dcterms:modified>
</cp:coreProperties>
</file>